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  <p:sldMasterId id="2147483657" r:id="rId4"/>
    <p:sldMasterId id="2147483659" r:id="rId5"/>
  </p:sldMasterIdLst>
  <p:notesMasterIdLst>
    <p:notesMasterId r:id="rId22"/>
  </p:notesMasterIdLst>
  <p:handoutMasterIdLst>
    <p:handoutMasterId r:id="rId23"/>
  </p:handoutMasterIdLst>
  <p:sldIdLst>
    <p:sldId id="311" r:id="rId6"/>
    <p:sldId id="312" r:id="rId7"/>
    <p:sldId id="310" r:id="rId8"/>
    <p:sldId id="305" r:id="rId9"/>
    <p:sldId id="306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3" r:id="rId20"/>
    <p:sldId id="327" r:id="rId21"/>
  </p:sldIdLst>
  <p:sldSz cx="9144000" cy="6858000" type="screen4x3"/>
  <p:notesSz cx="6797675" cy="99266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A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545" autoAdjust="0"/>
  </p:normalViewPr>
  <p:slideViewPr>
    <p:cSldViewPr>
      <p:cViewPr>
        <p:scale>
          <a:sx n="135" d="100"/>
          <a:sy n="135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58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A92875-1C07-4285-88F2-26DE07CA3A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664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86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2590800"/>
            <a:ext cx="6400800" cy="1752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 b="1" i="1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4000" y="431800"/>
            <a:ext cx="2057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31800" y="431800"/>
            <a:ext cx="60198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863600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nl-NL"/>
              <a:t>Klik om het opmaakprofiel te bewerken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2800" y="1727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4000" y="431800"/>
            <a:ext cx="2057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31800" y="431800"/>
            <a:ext cx="60198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863600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nl-NL"/>
              <a:t>Klik om het opmaakprofiel te bewerken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63600" y="1727200"/>
            <a:ext cx="3786188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2188" y="1727200"/>
            <a:ext cx="3787775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59563" y="431800"/>
            <a:ext cx="1930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3600" y="431800"/>
            <a:ext cx="5643563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86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2590800"/>
            <a:ext cx="6400800" cy="1752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 b="1" i="1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63600" y="1727200"/>
            <a:ext cx="3786188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2188" y="1727200"/>
            <a:ext cx="3787775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2800" y="1727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59563" y="431800"/>
            <a:ext cx="1930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3600" y="431800"/>
            <a:ext cx="5643563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431800"/>
            <a:ext cx="7726363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863600" y="1727200"/>
            <a:ext cx="7726363" cy="3916363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86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2590800"/>
            <a:ext cx="6400800" cy="1752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 b="1" i="1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63600" y="1727200"/>
            <a:ext cx="3786188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2188" y="1727200"/>
            <a:ext cx="3787775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59563" y="431800"/>
            <a:ext cx="1930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63600" y="431800"/>
            <a:ext cx="5643563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31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Eerste  niveau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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31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Eerste  niveau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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431800"/>
            <a:ext cx="772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727200"/>
            <a:ext cx="77263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Eerste  niveau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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431800"/>
            <a:ext cx="772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727200"/>
            <a:ext cx="77263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Eerste  niveau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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431800"/>
            <a:ext cx="772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727200"/>
            <a:ext cx="772636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Eerste  niveau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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Plattelands </a:t>
            </a:r>
            <a:r>
              <a:rPr lang="nl-NL" dirty="0" err="1" smtClean="0"/>
              <a:t>Ontwikkelings</a:t>
            </a:r>
            <a:r>
              <a:rPr lang="nl-NL" dirty="0" smtClean="0"/>
              <a:t> Programma 2014 – 2020 (POP3)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Landsdelige</a:t>
            </a:r>
            <a:r>
              <a:rPr lang="nl-NL" dirty="0" smtClean="0"/>
              <a:t> ontwikkeling; provincies Overijssel en Gelderland in Landsdeel Oost</a:t>
            </a:r>
          </a:p>
          <a:p>
            <a:r>
              <a:rPr lang="nl-NL" dirty="0" smtClean="0"/>
              <a:t>Samenwerking:</a:t>
            </a:r>
          </a:p>
          <a:p>
            <a:pPr lvl="1"/>
            <a:r>
              <a:rPr lang="nl-NL" dirty="0" smtClean="0"/>
              <a:t>Waterschappen, LTO, Leadergroepen</a:t>
            </a:r>
          </a:p>
          <a:p>
            <a:pPr lvl="1"/>
            <a:r>
              <a:rPr lang="nl-NL" dirty="0" smtClean="0"/>
              <a:t>Proces: 4 landsdelen en IPO i.s.m. het min. EZ.</a:t>
            </a:r>
          </a:p>
          <a:p>
            <a:r>
              <a:rPr lang="nl-NL" dirty="0" smtClean="0"/>
              <a:t>Budget: </a:t>
            </a:r>
          </a:p>
          <a:p>
            <a:pPr lvl="1"/>
            <a:r>
              <a:rPr lang="nl-NL" dirty="0" smtClean="0"/>
              <a:t>47,7 </a:t>
            </a:r>
            <a:r>
              <a:rPr lang="nl-NL" dirty="0" err="1" smtClean="0"/>
              <a:t>mio</a:t>
            </a:r>
            <a:r>
              <a:rPr lang="nl-NL" dirty="0" smtClean="0"/>
              <a:t> (Europese middelen) Verdubbeling door </a:t>
            </a:r>
            <a:r>
              <a:rPr lang="nl-NL" dirty="0" err="1" smtClean="0"/>
              <a:t>cofi</a:t>
            </a:r>
            <a:r>
              <a:rPr lang="nl-NL" dirty="0" smtClean="0"/>
              <a:t>: </a:t>
            </a:r>
            <a:r>
              <a:rPr lang="nl-NL" dirty="0" err="1" smtClean="0"/>
              <a:t>prov</a:t>
            </a:r>
            <a:r>
              <a:rPr lang="nl-NL" dirty="0" smtClean="0"/>
              <a:t>.,nationaal, gem. en privaat 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Thema’s voor LOS Leader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Krimpproblematiek</a:t>
            </a:r>
          </a:p>
          <a:p>
            <a:r>
              <a:rPr lang="nl-NL" dirty="0" smtClean="0"/>
              <a:t>Innovatie</a:t>
            </a:r>
          </a:p>
          <a:p>
            <a:r>
              <a:rPr lang="nl-NL" dirty="0" smtClean="0"/>
              <a:t>Economische Impuls platteland</a:t>
            </a:r>
          </a:p>
          <a:p>
            <a:r>
              <a:rPr lang="nl-NL" dirty="0" smtClean="0"/>
              <a:t>Duurzame energie</a:t>
            </a:r>
          </a:p>
          <a:p>
            <a:r>
              <a:rPr lang="nl-NL" dirty="0" smtClean="0"/>
              <a:t>Verstevigen relatie </a:t>
            </a:r>
            <a:r>
              <a:rPr lang="nl-NL" dirty="0" err="1" smtClean="0"/>
              <a:t>stad-land</a:t>
            </a:r>
            <a:endParaRPr lang="nl-NL" dirty="0" smtClean="0"/>
          </a:p>
          <a:p>
            <a:r>
              <a:rPr lang="nl-NL" dirty="0" smtClean="0"/>
              <a:t>(</a:t>
            </a:r>
            <a:r>
              <a:rPr lang="nl-NL" dirty="0" err="1" smtClean="0"/>
              <a:t>agro</a:t>
            </a:r>
            <a:r>
              <a:rPr lang="nl-NL" dirty="0" smtClean="0"/>
              <a:t>-)toeristische infrastructuur</a:t>
            </a:r>
          </a:p>
          <a:p>
            <a:r>
              <a:rPr lang="nl-NL" dirty="0" smtClean="0"/>
              <a:t>Ontmoetingsplaatsen ter bevordering sociale cohesie</a:t>
            </a:r>
          </a:p>
          <a:p>
            <a:r>
              <a:rPr lang="nl-NL" dirty="0" smtClean="0"/>
              <a:t>!Duurzaam Door (kennisprogramma sociale innovatie voor een groene economie)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Selectie</a:t>
            </a:r>
            <a:r>
              <a:rPr lang="en-US" dirty="0" smtClean="0"/>
              <a:t> : criteria </a:t>
            </a:r>
            <a:r>
              <a:rPr lang="nl-NL" dirty="0" err="1" smtClean="0">
                <a:solidFill>
                  <a:srgbClr val="0000FF"/>
                </a:solidFill>
              </a:rPr>
              <a:t>LAG’s</a:t>
            </a:r>
            <a:r>
              <a:rPr lang="nl-NL" dirty="0" smtClean="0">
                <a:solidFill>
                  <a:srgbClr val="0000FF"/>
                </a:solidFill>
              </a:rPr>
              <a:t> (en </a:t>
            </a:r>
            <a:r>
              <a:rPr lang="nl-NL" dirty="0" err="1" smtClean="0">
                <a:solidFill>
                  <a:srgbClr val="0000FF"/>
                </a:solidFill>
              </a:rPr>
              <a:t>FLAG’s</a:t>
            </a:r>
            <a:r>
              <a:rPr lang="nl-NL" dirty="0" smtClean="0">
                <a:solidFill>
                  <a:srgbClr val="0000FF"/>
                </a:solidFill>
              </a:rPr>
              <a:t>) 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b="1" i="1" dirty="0" smtClean="0"/>
              <a:t>samenstelling</a:t>
            </a:r>
            <a:r>
              <a:rPr lang="nl-NL" b="1" dirty="0" smtClean="0"/>
              <a:t> </a:t>
            </a:r>
            <a:r>
              <a:rPr lang="nl-NL" dirty="0" smtClean="0"/>
              <a:t>weerspiegelt de ambities</a:t>
            </a:r>
            <a:endParaRPr lang="en-US" dirty="0" smtClean="0"/>
          </a:p>
          <a:p>
            <a:pPr lvl="0"/>
            <a:r>
              <a:rPr lang="nl-NL" dirty="0" smtClean="0"/>
              <a:t>helder ‘</a:t>
            </a:r>
            <a:r>
              <a:rPr lang="nl-NL" b="1" i="1" dirty="0" smtClean="0"/>
              <a:t>met welke pet op</a:t>
            </a:r>
            <a:r>
              <a:rPr lang="nl-NL" dirty="0" smtClean="0"/>
              <a:t>’ de leden meedoen</a:t>
            </a:r>
            <a:endParaRPr lang="en-US" dirty="0" smtClean="0"/>
          </a:p>
          <a:p>
            <a:r>
              <a:rPr lang="nl-NL" b="1" i="1" dirty="0" smtClean="0"/>
              <a:t>aandeel private lokale maatschappelijke partijen (min 51% privaat)</a:t>
            </a:r>
            <a:endParaRPr lang="en-US" dirty="0" smtClean="0"/>
          </a:p>
          <a:p>
            <a:pPr lvl="0"/>
            <a:r>
              <a:rPr lang="nl-NL" b="1" i="1" dirty="0" smtClean="0"/>
              <a:t>bestuurlijk draagvlak </a:t>
            </a:r>
            <a:r>
              <a:rPr lang="nl-NL" dirty="0" smtClean="0"/>
              <a:t>bij overheden, </a:t>
            </a:r>
            <a:r>
              <a:rPr lang="nl-NL" dirty="0" err="1" smtClean="0"/>
              <a:t>vb</a:t>
            </a:r>
            <a:r>
              <a:rPr lang="nl-NL" dirty="0" smtClean="0"/>
              <a:t> intentieverklaring van overheden met </a:t>
            </a:r>
            <a:r>
              <a:rPr lang="nl-NL" dirty="0" err="1" smtClean="0"/>
              <a:t>co-financiering</a:t>
            </a:r>
            <a:endParaRPr lang="en-US" dirty="0" smtClean="0"/>
          </a:p>
          <a:p>
            <a:pPr lvl="0"/>
            <a:r>
              <a:rPr lang="nl-NL" b="1" i="1" dirty="0" smtClean="0"/>
              <a:t>jongeren en vrouwen</a:t>
            </a:r>
            <a:r>
              <a:rPr lang="en-US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 steun voor: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Kosten opstellen LOS, training lokale actoren, </a:t>
            </a:r>
            <a:r>
              <a:rPr lang="nl-NL" dirty="0" err="1" smtClean="0"/>
              <a:t>start-up</a:t>
            </a:r>
            <a:r>
              <a:rPr lang="nl-NL" dirty="0" smtClean="0"/>
              <a:t> kit</a:t>
            </a:r>
          </a:p>
          <a:p>
            <a:r>
              <a:rPr lang="nl-NL" dirty="0" smtClean="0"/>
              <a:t>Uitvoering LOS (projecten)</a:t>
            </a:r>
          </a:p>
          <a:p>
            <a:r>
              <a:rPr lang="nl-NL" dirty="0" smtClean="0"/>
              <a:t>Interregionale/internationale samenwerking</a:t>
            </a:r>
          </a:p>
          <a:p>
            <a:r>
              <a:rPr lang="nl-NL" dirty="0" smtClean="0"/>
              <a:t>Beheerkosten (</a:t>
            </a:r>
            <a:r>
              <a:rPr lang="nl-NL" b="1" dirty="0" smtClean="0"/>
              <a:t>max. 10% </a:t>
            </a:r>
            <a:r>
              <a:rPr lang="nl-NL" dirty="0" smtClean="0"/>
              <a:t>totaal budget LOS)</a:t>
            </a:r>
          </a:p>
          <a:p>
            <a:r>
              <a:rPr lang="nl-NL" dirty="0" smtClean="0"/>
              <a:t>Promotie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Tijdpad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sz="1400" dirty="0" smtClean="0">
                <a:solidFill>
                  <a:srgbClr val="0000FF"/>
                </a:solidFill>
              </a:rPr>
              <a:t>Zomer 2014	</a:t>
            </a:r>
            <a:r>
              <a:rPr lang="nl-NL" sz="1400" dirty="0" smtClean="0"/>
              <a:t>Europese Commissie keurt POP3 goed</a:t>
            </a:r>
            <a:endParaRPr lang="en-US" sz="1400" dirty="0" smtClean="0"/>
          </a:p>
          <a:p>
            <a:pPr>
              <a:buNone/>
            </a:pPr>
            <a:r>
              <a:rPr lang="nl-NL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nl-NL" sz="1400" dirty="0" smtClean="0">
                <a:solidFill>
                  <a:srgbClr val="0000FF"/>
                </a:solidFill>
              </a:rPr>
              <a:t>Medio 2014	</a:t>
            </a:r>
            <a:r>
              <a:rPr lang="nl-NL" sz="1400" dirty="0" smtClean="0"/>
              <a:t>Aankondiging van openstelling procedure. </a:t>
            </a:r>
          </a:p>
          <a:p>
            <a:pPr>
              <a:buNone/>
            </a:pPr>
            <a:r>
              <a:rPr lang="nl-NL" sz="1400" dirty="0" smtClean="0"/>
              <a:t>			Informatiecampagne + Handboek en </a:t>
            </a:r>
            <a:r>
              <a:rPr lang="nl-NL" sz="1400" dirty="0" err="1" smtClean="0"/>
              <a:t>format</a:t>
            </a:r>
            <a:r>
              <a:rPr lang="nl-NL" sz="1400" dirty="0" smtClean="0"/>
              <a:t>.</a:t>
            </a:r>
            <a:endParaRPr lang="en-US" sz="1400" dirty="0" smtClean="0"/>
          </a:p>
          <a:p>
            <a:pPr>
              <a:buNone/>
            </a:pPr>
            <a:r>
              <a:rPr lang="nl-NL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nl-NL" sz="1400" dirty="0" smtClean="0">
                <a:solidFill>
                  <a:srgbClr val="0000FF"/>
                </a:solidFill>
              </a:rPr>
              <a:t>Sept. 2014 	</a:t>
            </a:r>
            <a:r>
              <a:rPr lang="nl-NL" sz="1400" dirty="0" smtClean="0"/>
              <a:t>1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tranche tender POP3</a:t>
            </a:r>
            <a:endParaRPr lang="en-US" sz="1400" dirty="0" smtClean="0"/>
          </a:p>
          <a:p>
            <a:pPr>
              <a:buNone/>
            </a:pPr>
            <a:r>
              <a:rPr lang="nl-NL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nl-NL" sz="1400" dirty="0" smtClean="0">
                <a:solidFill>
                  <a:srgbClr val="0000FF"/>
                </a:solidFill>
              </a:rPr>
              <a:t>Tot dec.  ‘14	</a:t>
            </a:r>
            <a:r>
              <a:rPr lang="nl-NL" sz="1400" dirty="0" smtClean="0"/>
              <a:t>Indiening LOS bij </a:t>
            </a:r>
            <a:r>
              <a:rPr lang="nl-NL" sz="1400" dirty="0" err="1" smtClean="0"/>
              <a:t>Adviescie</a:t>
            </a:r>
            <a:endParaRPr lang="nl-NL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nl-NL" sz="1400" dirty="0" smtClean="0">
                <a:solidFill>
                  <a:srgbClr val="0000FF"/>
                </a:solidFill>
              </a:rPr>
              <a:t>Uiterlijk mei ’15</a:t>
            </a:r>
            <a:r>
              <a:rPr lang="nl-NL" sz="1400" dirty="0" smtClean="0"/>
              <a:t>	Provincies nemen besluit en informeren lidstaat</a:t>
            </a:r>
            <a:endParaRPr lang="en-US" sz="1400" dirty="0" smtClean="0"/>
          </a:p>
          <a:p>
            <a:pPr>
              <a:buNone/>
            </a:pPr>
            <a:r>
              <a:rPr lang="nl-NL" sz="1400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nl-NL" sz="1100" dirty="0" smtClean="0">
                <a:solidFill>
                  <a:srgbClr val="0000FF"/>
                </a:solidFill>
              </a:rPr>
              <a:t>Voorjaar 2015</a:t>
            </a:r>
            <a:r>
              <a:rPr lang="nl-NL" sz="1100" dirty="0" smtClean="0"/>
              <a:t>	2</a:t>
            </a:r>
            <a:r>
              <a:rPr lang="nl-NL" sz="1100" baseline="30000" dirty="0" smtClean="0"/>
              <a:t>e</a:t>
            </a:r>
            <a:r>
              <a:rPr lang="nl-NL" sz="1100" dirty="0" smtClean="0"/>
              <a:t> tranche tender</a:t>
            </a:r>
            <a:endParaRPr lang="en-US" sz="1100" dirty="0" smtClean="0"/>
          </a:p>
          <a:p>
            <a:pPr>
              <a:buNone/>
            </a:pPr>
            <a:r>
              <a:rPr lang="nl-NL" sz="1100" dirty="0" smtClean="0"/>
              <a:t> </a:t>
            </a:r>
            <a:endParaRPr lang="en-US" sz="1100" dirty="0" smtClean="0"/>
          </a:p>
          <a:p>
            <a:pPr>
              <a:buNone/>
            </a:pPr>
            <a:r>
              <a:rPr lang="nl-NL" sz="1100" dirty="0" smtClean="0">
                <a:solidFill>
                  <a:srgbClr val="0000FF"/>
                </a:solidFill>
              </a:rPr>
              <a:t>Dec. ‘15 	</a:t>
            </a:r>
            <a:r>
              <a:rPr lang="nl-NL" sz="1100" dirty="0" smtClean="0"/>
              <a:t>	Laatste moment van indienen LOS bij </a:t>
            </a:r>
            <a:r>
              <a:rPr lang="nl-NL" sz="1100" dirty="0" err="1" smtClean="0"/>
              <a:t>adviescie</a:t>
            </a:r>
            <a:endParaRPr lang="en-US" sz="1100" dirty="0" smtClean="0"/>
          </a:p>
          <a:p>
            <a:pPr>
              <a:buNone/>
            </a:pPr>
            <a:r>
              <a:rPr lang="nl-NL" sz="1100" dirty="0" smtClean="0"/>
              <a:t> 	</a:t>
            </a:r>
            <a:endParaRPr lang="en-US" sz="1100" dirty="0" smtClean="0"/>
          </a:p>
          <a:p>
            <a:pPr>
              <a:buNone/>
            </a:pPr>
            <a:r>
              <a:rPr lang="nl-NL" sz="1100" dirty="0" smtClean="0">
                <a:solidFill>
                  <a:srgbClr val="0000FF"/>
                </a:solidFill>
              </a:rPr>
              <a:t>Uiterlijk mei ‘16</a:t>
            </a:r>
            <a:r>
              <a:rPr lang="nl-NL" sz="1100" dirty="0" smtClean="0"/>
              <a:t>	Provincies nemen besluit en informeren lidstaat</a:t>
            </a:r>
            <a:endParaRPr lang="en-US" sz="1100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Selectie</a:t>
            </a:r>
            <a:r>
              <a:rPr lang="en-US" dirty="0" smtClean="0"/>
              <a:t> criteria </a:t>
            </a:r>
            <a:r>
              <a:rPr lang="en-US" dirty="0" err="1" smtClean="0">
                <a:solidFill>
                  <a:srgbClr val="0000FF"/>
                </a:solidFill>
              </a:rPr>
              <a:t>gebieden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gebied is coherent in relatie tot de gekozen ontwikkelingsdoelen.</a:t>
            </a:r>
          </a:p>
          <a:p>
            <a:pPr lvl="1"/>
            <a:r>
              <a:rPr lang="nl-NL" dirty="0" smtClean="0"/>
              <a:t>geografisch coherent </a:t>
            </a:r>
            <a:endParaRPr lang="en-US" dirty="0" smtClean="0"/>
          </a:p>
          <a:p>
            <a:pPr lvl="1"/>
            <a:r>
              <a:rPr lang="nl-NL" dirty="0" smtClean="0"/>
              <a:t>provinciegrens overschrijdende gebieden kunnen op grond van de thematiek, SWOT en LOS</a:t>
            </a:r>
          </a:p>
          <a:p>
            <a:pPr lvl="1"/>
            <a:r>
              <a:rPr lang="nl-NL" dirty="0" smtClean="0"/>
              <a:t>Tussen 10.000 en 150.000 inwoners op platteland </a:t>
            </a:r>
          </a:p>
          <a:p>
            <a:pPr lvl="1"/>
            <a:r>
              <a:rPr lang="nl-NL" dirty="0" smtClean="0"/>
              <a:t>Geen kernen &gt; 30.000 inwoners</a:t>
            </a:r>
            <a:endParaRPr lang="en-US" dirty="0" smtClean="0"/>
          </a:p>
          <a:p>
            <a:pPr>
              <a:buNone/>
            </a:pPr>
            <a:r>
              <a:rPr lang="nl-NL" dirty="0" smtClean="0"/>
              <a:t> </a:t>
            </a:r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Budget Leader3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Inzet EZ landelijk 5% van POP3 middelen</a:t>
            </a:r>
          </a:p>
          <a:p>
            <a:r>
              <a:rPr lang="nl-NL" dirty="0" smtClean="0"/>
              <a:t>Inzet IPO voor Leader: 7,5%</a:t>
            </a:r>
          </a:p>
          <a:p>
            <a:r>
              <a:rPr lang="nl-NL" dirty="0" smtClean="0"/>
              <a:t>Inzet provincie Overijssel voor Leader: 10%  (conform motie PS)</a:t>
            </a:r>
          </a:p>
          <a:p>
            <a:r>
              <a:rPr lang="nl-NL" dirty="0" smtClean="0"/>
              <a:t>Onderhandelingen lopen nog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Budget Leader3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Stel: landelijk 7,5% van POP3 middelen</a:t>
            </a:r>
          </a:p>
          <a:p>
            <a:r>
              <a:rPr lang="nl-NL" dirty="0" smtClean="0"/>
              <a:t>Landelijk: van 64 -&gt; 47 miljoen euro</a:t>
            </a:r>
          </a:p>
          <a:p>
            <a:r>
              <a:rPr lang="nl-NL" dirty="0" smtClean="0"/>
              <a:t>Landelijk: 20-25 Lokale Actiegroepen Leader</a:t>
            </a:r>
          </a:p>
          <a:p>
            <a:endParaRPr lang="nl-NL" dirty="0" smtClean="0"/>
          </a:p>
          <a:p>
            <a:r>
              <a:rPr lang="nl-NL" dirty="0" smtClean="0"/>
              <a:t>Provincie: 10% van POP3 middelen</a:t>
            </a:r>
          </a:p>
          <a:p>
            <a:r>
              <a:rPr lang="nl-NL" dirty="0" smtClean="0"/>
              <a:t>Provincie: van 12 -&gt; 6 miljoen euro Europese middelen</a:t>
            </a:r>
          </a:p>
          <a:p>
            <a:r>
              <a:rPr lang="nl-NL" dirty="0" smtClean="0"/>
              <a:t>Eis DG-AGRI: ca. 2 miljoen per Leadergebied</a:t>
            </a:r>
          </a:p>
          <a:p>
            <a:r>
              <a:rPr lang="nl-NL" dirty="0" smtClean="0"/>
              <a:t>Provincie: van 6 -&gt; 3 Leadergebieden?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9221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POP3 Aandachtsgebieden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Biodiversiteit en </a:t>
            </a:r>
            <a:r>
              <a:rPr lang="nl-N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(Agrarisch Natuurbeheer (ANB) en Ganzenakkoord op basis van landelijke afspraken  en inrichting en beheer EHS;</a:t>
            </a:r>
          </a:p>
          <a:p>
            <a:pPr lvl="0"/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Herstructurering landbouwbedrijven (landinrichting);</a:t>
            </a:r>
          </a:p>
          <a:p>
            <a:pPr lvl="0"/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Innovatie (</a:t>
            </a:r>
            <a:r>
              <a:rPr lang="nl-N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agrifood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nl-N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bio-economy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lvl="0"/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Waterbeheer/infrastructuur (Kaderrichtlijn Water);</a:t>
            </a:r>
          </a:p>
          <a:p>
            <a:pPr lvl="0"/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CLLD (</a:t>
            </a:r>
            <a:r>
              <a:rPr lang="nl-N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LEADER-aanpak</a:t>
            </a:r>
            <a:r>
              <a:rPr lang="nl-NL" dirty="0" smtClean="0"/>
              <a:t>: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leefbaarheid platteland).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A0C6"/>
                </a:solidFill>
              </a:rPr>
              <a:t>POP3 Planning </a:t>
            </a:r>
            <a:r>
              <a:rPr lang="en-US" sz="2800" dirty="0" err="1" smtClean="0">
                <a:solidFill>
                  <a:srgbClr val="00A0C6"/>
                </a:solidFill>
              </a:rPr>
              <a:t>deel</a:t>
            </a:r>
            <a:r>
              <a:rPr lang="en-US" sz="2800" dirty="0" smtClean="0">
                <a:solidFill>
                  <a:srgbClr val="00A0C6"/>
                </a:solidFill>
              </a:rPr>
              <a:t> 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Najaar 2013: schrijven van maatregelfiches</a:t>
            </a:r>
            <a:endParaRPr lang="nl-N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november: Bestuurlijk overleg EZ-IPO over hoofdlijnen programma </a:t>
            </a:r>
          </a:p>
          <a:p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November: </a:t>
            </a:r>
            <a:r>
              <a:rPr lang="nl-N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vaststelling Meerjarig Financieel Kader</a:t>
            </a:r>
          </a:p>
          <a:p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December: </a:t>
            </a:r>
            <a:r>
              <a:rPr lang="nl-N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</a:t>
            </a:r>
            <a:r>
              <a:rPr lang="nl-N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Vaststelling verordeningen (ELFPO) door Brussel</a:t>
            </a:r>
          </a:p>
          <a:p>
            <a:endParaRPr lang="nl-N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A0C6"/>
                </a:solidFill>
              </a:rPr>
              <a:t>POP3 Planning </a:t>
            </a:r>
            <a:r>
              <a:rPr lang="en-US" dirty="0" err="1" smtClean="0">
                <a:solidFill>
                  <a:srgbClr val="00A0C6"/>
                </a:solidFill>
              </a:rPr>
              <a:t>deel</a:t>
            </a:r>
            <a:r>
              <a:rPr lang="en-US" dirty="0" smtClean="0">
                <a:solidFill>
                  <a:srgbClr val="00A0C6"/>
                </a:solidFill>
              </a:rPr>
              <a:t>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2000" dirty="0" err="1" smtClean="0"/>
              <a:t>nov</a:t>
            </a:r>
            <a:r>
              <a:rPr lang="nl-NL" sz="2000" dirty="0" smtClean="0"/>
              <a:t>/dec.: besluitvorming Tweede Kamer rondom mogelijke overheveling van pijler 1 naar pijler 2</a:t>
            </a:r>
            <a:endParaRPr lang="nl-NL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januari 2014: internetconsultatie</a:t>
            </a:r>
          </a:p>
          <a:p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eind januari 2014: Bestuurlijk overleg EZ-IPO over de 100% versie van het POP3 programma</a:t>
            </a:r>
          </a:p>
          <a:p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februari 2014: vaststelling </a:t>
            </a:r>
            <a:r>
              <a:rPr lang="nl-NL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GS-en</a:t>
            </a:r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informeren PS en Tweede Kamer en indiening bij EC. </a:t>
            </a:r>
          </a:p>
          <a:p>
            <a:r>
              <a:rPr lang="nl-N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Medio 2014: goedkeuring Europese Commissie en start programma.</a:t>
            </a: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Leader3 (2014-2020)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CLLD: - overkoepelende term Europa</a:t>
            </a:r>
          </a:p>
          <a:p>
            <a:pPr lvl="3"/>
            <a:r>
              <a:rPr lang="nl-NL" dirty="0" smtClean="0"/>
              <a:t>methodiek inzetbaar bij alle Europese Structuurfondsen</a:t>
            </a:r>
          </a:p>
          <a:p>
            <a:pPr lvl="3"/>
            <a:r>
              <a:rPr lang="nl-NL" dirty="0" smtClean="0"/>
              <a:t>in Nederland alleen voor POP en EFMZV</a:t>
            </a:r>
          </a:p>
          <a:p>
            <a:pPr lvl="3"/>
            <a:endParaRPr lang="nl-NL" dirty="0" smtClean="0"/>
          </a:p>
          <a:p>
            <a:pPr lvl="3"/>
            <a:r>
              <a:rPr lang="nl-NL" dirty="0" smtClean="0"/>
              <a:t>daarom: Leader3 </a:t>
            </a:r>
          </a:p>
          <a:p>
            <a:pPr lvl="3"/>
            <a:endParaRPr lang="nl-NL" dirty="0" smtClean="0"/>
          </a:p>
          <a:p>
            <a:pPr lvl="3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 Leader2 en Leader3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Minder budget</a:t>
            </a:r>
          </a:p>
          <a:p>
            <a:r>
              <a:rPr lang="nl-NL" dirty="0" smtClean="0"/>
              <a:t>Minder gebieden</a:t>
            </a:r>
          </a:p>
          <a:p>
            <a:r>
              <a:rPr lang="nl-NL" dirty="0" smtClean="0"/>
              <a:t>Gebieden zelf verantwoordelijk</a:t>
            </a:r>
          </a:p>
          <a:p>
            <a:r>
              <a:rPr lang="nl-NL" dirty="0" smtClean="0"/>
              <a:t>LOS als toetsingskader</a:t>
            </a:r>
          </a:p>
          <a:p>
            <a:endParaRPr lang="nl-NL" dirty="0" smtClean="0"/>
          </a:p>
          <a:p>
            <a:r>
              <a:rPr lang="nl-NL" dirty="0" smtClean="0"/>
              <a:t>Kortom: </a:t>
            </a:r>
            <a:r>
              <a:rPr lang="nl-NL" dirty="0" err="1" smtClean="0"/>
              <a:t>kwaliteits</a:t>
            </a:r>
            <a:r>
              <a:rPr lang="nl-NL" dirty="0" smtClean="0"/>
              <a:t>- en professionaliseringsslag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Brusselse kaders voor Leader3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b="1" dirty="0" smtClean="0"/>
              <a:t>Eén loket </a:t>
            </a:r>
            <a:r>
              <a:rPr lang="nl-NL" dirty="0" smtClean="0"/>
              <a:t>voor alle CLLD: evt. </a:t>
            </a:r>
            <a:r>
              <a:rPr lang="nl-NL" b="1" dirty="0" err="1" smtClean="0"/>
              <a:t>landsdelig</a:t>
            </a:r>
            <a:r>
              <a:rPr lang="nl-NL" dirty="0" smtClean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nl-NL" b="1" dirty="0" err="1" smtClean="0"/>
              <a:t>CLLD-groepen</a:t>
            </a:r>
            <a:r>
              <a:rPr lang="nl-NL" b="1" dirty="0" smtClean="0"/>
              <a:t> </a:t>
            </a:r>
            <a:r>
              <a:rPr lang="nl-NL" dirty="0" smtClean="0"/>
              <a:t>maken </a:t>
            </a:r>
            <a:r>
              <a:rPr lang="nl-NL" b="1" dirty="0" smtClean="0"/>
              <a:t>Loc </a:t>
            </a:r>
            <a:r>
              <a:rPr lang="nl-NL" b="1" dirty="0" err="1" smtClean="0"/>
              <a:t>Ontw</a:t>
            </a:r>
            <a:r>
              <a:rPr lang="nl-NL" b="1" dirty="0" smtClean="0"/>
              <a:t> Strategie LOS</a:t>
            </a:r>
            <a:endParaRPr lang="nl-NL" dirty="0" smtClean="0"/>
          </a:p>
          <a:p>
            <a:pPr marL="514350" lvl="0" indent="-514350">
              <a:buFont typeface="+mj-lt"/>
              <a:buAutoNum type="arabicPeriod"/>
            </a:pPr>
            <a:r>
              <a:rPr lang="nl-NL" b="1" dirty="0" smtClean="0"/>
              <a:t>Landelijke Advies </a:t>
            </a:r>
            <a:r>
              <a:rPr lang="nl-NL" b="1" dirty="0" err="1" smtClean="0"/>
              <a:t>Cie</a:t>
            </a:r>
            <a:r>
              <a:rPr lang="nl-NL" b="1" dirty="0" smtClean="0"/>
              <a:t> </a:t>
            </a:r>
            <a:r>
              <a:rPr lang="nl-NL" dirty="0" smtClean="0"/>
              <a:t>voor LOS/CLLD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nl-NL" b="1" dirty="0" smtClean="0"/>
              <a:t>LOS als toetsingskader </a:t>
            </a:r>
            <a:r>
              <a:rPr lang="nl-NL" dirty="0" smtClean="0"/>
              <a:t>voor </a:t>
            </a:r>
            <a:r>
              <a:rPr lang="nl-NL" b="1" dirty="0" smtClean="0"/>
              <a:t>7 jaar</a:t>
            </a:r>
            <a:r>
              <a:rPr lang="nl-NL" dirty="0" smtClean="0"/>
              <a:t> projecten.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b="1" dirty="0" smtClean="0"/>
              <a:t>EU </a:t>
            </a:r>
            <a:r>
              <a:rPr lang="nl-NL" dirty="0" smtClean="0"/>
              <a:t>reikt </a:t>
            </a:r>
            <a:r>
              <a:rPr lang="nl-NL" b="1" dirty="0" smtClean="0"/>
              <a:t>selectiecriteria</a:t>
            </a:r>
            <a:r>
              <a:rPr lang="nl-NL" dirty="0" smtClean="0"/>
              <a:t> aan.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MA : </a:t>
            </a:r>
            <a:r>
              <a:rPr lang="nl-NL" b="1" dirty="0" smtClean="0"/>
              <a:t>bevoegdheden</a:t>
            </a:r>
            <a:r>
              <a:rPr lang="nl-NL" dirty="0" smtClean="0"/>
              <a:t> van </a:t>
            </a:r>
            <a:r>
              <a:rPr lang="nl-NL" b="1" dirty="0" err="1" smtClean="0"/>
              <a:t>CLLD-groepen</a:t>
            </a:r>
            <a:r>
              <a:rPr lang="nl-NL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Zwaardere kwaliteitseisen</a:t>
            </a:r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Selectiecriteria LOS</a:t>
            </a:r>
            <a:endParaRPr lang="nl-NL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nl-NL" dirty="0" smtClean="0"/>
              <a:t>integraal gebiedsplan + SWOT analyse,  </a:t>
            </a:r>
          </a:p>
          <a:p>
            <a:pPr marL="514350" indent="-514350"/>
            <a:r>
              <a:rPr lang="nl-NL" dirty="0" smtClean="0"/>
              <a:t>doelen + activiteitenplan + meetbare prestaties, </a:t>
            </a:r>
          </a:p>
          <a:p>
            <a:pPr marL="514350" indent="-514350"/>
            <a:r>
              <a:rPr lang="en-US" dirty="0" smtClean="0"/>
              <a:t>monitoring en </a:t>
            </a:r>
            <a:r>
              <a:rPr lang="en-US" dirty="0" err="1" smtClean="0"/>
              <a:t>evaluatie</a:t>
            </a:r>
            <a:r>
              <a:rPr lang="nl-NL" dirty="0" smtClean="0"/>
              <a:t> </a:t>
            </a:r>
          </a:p>
          <a:p>
            <a:pPr marL="514350" indent="-514350"/>
            <a:r>
              <a:rPr lang="nl-NL" dirty="0" smtClean="0"/>
              <a:t>innovatief, </a:t>
            </a:r>
            <a:r>
              <a:rPr lang="nl-NL" dirty="0" err="1" smtClean="0"/>
              <a:t>bottom-up</a:t>
            </a:r>
            <a:r>
              <a:rPr lang="nl-NL" dirty="0" smtClean="0"/>
              <a:t> werkwijze, draagvlak  </a:t>
            </a:r>
            <a:endParaRPr lang="en-US" dirty="0" smtClean="0"/>
          </a:p>
          <a:p>
            <a:pPr marL="514350" indent="-514350"/>
            <a:r>
              <a:rPr lang="nl-NL" dirty="0" smtClean="0"/>
              <a:t>taakomschrijving van LAG</a:t>
            </a:r>
          </a:p>
          <a:p>
            <a:pPr marL="514350" indent="-514350"/>
            <a:r>
              <a:rPr lang="nl-NL" dirty="0" smtClean="0"/>
              <a:t>selectieprocedure van projecten </a:t>
            </a:r>
          </a:p>
          <a:p>
            <a:pPr marL="514350" indent="-514350"/>
            <a:r>
              <a:rPr lang="nl-NL" dirty="0" smtClean="0"/>
              <a:t>innovatieve financieringsconstructies </a:t>
            </a:r>
          </a:p>
          <a:p>
            <a:pPr marL="514350" indent="-514350"/>
            <a:r>
              <a:rPr lang="nl-NL" dirty="0" smtClean="0"/>
              <a:t>inzet vanuit de verschillende fondsen  </a:t>
            </a:r>
            <a:r>
              <a:rPr lang="en-US" dirty="0" smtClean="0"/>
              <a:t> 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1 x">
  <a:themeElements>
    <a:clrScheme name="titel 1 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1 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itel 1 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1 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1 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1 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1 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1 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 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 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 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 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 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 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el 1 x">
  <a:themeElements>
    <a:clrScheme name="1_titel 1 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el 1 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titel 1 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el 1 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el 1 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el 1 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el 1 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el 1 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el 1 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el 1 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el 1 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el 1 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el 1 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el 1 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e of 3e pagina">
  <a:themeElements>
    <a:clrScheme name="2e of 3e pag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e of 3e 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e of 3e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e of 3e 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e of 3e 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2e of 3e pagina">
  <a:themeElements>
    <a:clrScheme name="1_2e of 3e pag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e of 3e 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2e of 3e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e of 3e 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e of 3e 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e of 3e 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e of 3e 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e of 3e 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e of 3e 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e of 3e 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e of 3e 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e of 3e 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e of 3e 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e of 3e 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1176</TotalTime>
  <Words>583</Words>
  <Application>Microsoft Office PowerPoint</Application>
  <PresentationFormat>Diavoorstelling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blank</vt:lpstr>
      <vt:lpstr>titel 1 x</vt:lpstr>
      <vt:lpstr>1_titel 1 x</vt:lpstr>
      <vt:lpstr>2e of 3e pagina</vt:lpstr>
      <vt:lpstr>1_2e of 3e pagina</vt:lpstr>
      <vt:lpstr>Plattelands Ontwikkelings Programma 2014 – 2020 (POP3)</vt:lpstr>
      <vt:lpstr>PowerPoint-presentatie</vt:lpstr>
      <vt:lpstr>POP3 Aandachtsgebieden</vt:lpstr>
      <vt:lpstr>POP3 Planning deel 1</vt:lpstr>
      <vt:lpstr>POP3 Planning deel 2</vt:lpstr>
      <vt:lpstr>Leader3 (2014-2020)</vt:lpstr>
      <vt:lpstr>Verschillen Leader2 en Leader3</vt:lpstr>
      <vt:lpstr>Brusselse kaders voor Leader3</vt:lpstr>
      <vt:lpstr>Selectiecriteria LOS</vt:lpstr>
      <vt:lpstr>Thema’s voor LOS Leader</vt:lpstr>
      <vt:lpstr>Selectie : criteria LAG’s (en FLAG’s) </vt:lpstr>
      <vt:lpstr>EU steun voor:</vt:lpstr>
      <vt:lpstr>Tijdpad</vt:lpstr>
      <vt:lpstr>Selectie criteria gebieden</vt:lpstr>
      <vt:lpstr>Budget Leader3</vt:lpstr>
      <vt:lpstr>Budget Leader3</vt:lpstr>
    </vt:vector>
  </TitlesOfParts>
  <Company>Provincie Overijssel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EuropaLoket</dc:title>
  <dc:creator>jvsteenbergen</dc:creator>
  <cp:lastModifiedBy>Averink  A.W.</cp:lastModifiedBy>
  <cp:revision>72</cp:revision>
  <cp:lastPrinted>2014-01-08T12:03:52Z</cp:lastPrinted>
  <dcterms:created xsi:type="dcterms:W3CDTF">2011-02-01T12:50:33Z</dcterms:created>
  <dcterms:modified xsi:type="dcterms:W3CDTF">2014-02-19T14:37:49Z</dcterms:modified>
</cp:coreProperties>
</file>